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8e2f4cf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b8e2f4cf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8e2f4cf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8e2f4cf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8e2f4cf8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8e2f4cf8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8e2f4cf8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b8e2f4cf8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8e2f4cf8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8e2f4cf8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9ffc4bd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9ffc4bd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9ffc4bdf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9ffc4bd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8e2f4cf8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8e2f4cf8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9ffc4bdf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9ffc4bdf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9ffc4bdf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9ffc4bd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af0444b8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af0444b8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a6baaa92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a6baaa92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a6baaa924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a6baaa92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a6baaa924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a6baaa924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a6baaa924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ba6baaa924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a6baaa924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a6baaa924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8e2f4cf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8e2f4cf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fc754ad9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bfc754ad9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9ffc4bdf3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9ffc4bdf3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9ffc4bdf3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b9ffc4bdf3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9ffc4bdf3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b9ffc4bdf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af0444b85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af0444b85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b9ffc4bdf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b9ffc4bdf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9ffc4bdf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b9ffc4bdf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bbdbe315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bbbdbe315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9ffc4bdf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b9ffc4bdf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b9ffc4bdf3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b9ffc4bdf3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b9ffc4bdf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b9ffc4bdf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9ffc4bdf3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b9ffc4bdf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9ffc4bdf3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b9ffc4bdf3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9ffc4bdf3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b9ffc4bdf3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ba6baaa924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ba6baaa924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f0444b85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f0444b8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fc15dcb6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fc15dcb6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bfc15dcb6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bfc15dcb6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bbbdbe315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bbbdbe315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bbbdbe315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bbbdbe315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bbdbe315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bbbdbe315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bbbdbe315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bbbdbe315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bbbdbe315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bbbdbe315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bbbdbe315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bbbdbe315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bbbdbe315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bbbdbe315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bbbdbe315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bbbdbe315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f0444b8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f0444b8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bbbdbe315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bbbdbe315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bfc754ad9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bfc754ad9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bfc754ad9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bfc754ad9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bfc754ad9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bfc754ad9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bfc754ad9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bfc754ad9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bfc754ad9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bfc754ad9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fc754ad9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bfc754ad9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bfc754ad9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bfc754ad9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bbbdbe315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bbbdbe315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ba6baaa924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ba6baaa924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f0444b85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f0444b8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a6baaa924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ba6baaa924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ba6baaa924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ba6baaa924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bfc754ad9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bfc754ad9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bfc754ad9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bfc754ad9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bfc754ad9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bfc754ad9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bfc754ad9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bfc754ad9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bfc754ad9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bfc754ad9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bfc754ad9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bfc754ad9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bfc754ad9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bfc754ad9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ba6baaa924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ba6baaa924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8e2f4cf8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8e2f4cf8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ba6baaa924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ba6baaa924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bfc754ad9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bfc754ad9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b9ffc4bdf3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b9ffc4bdf3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b9ffc4bdf3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b9ffc4bdf3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bfc754ad9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bfc754ad9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bfc754ad9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bfc754ad9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bfc754ad9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bfc754ad9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b9ffc4bdf3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b9ffc4bdf3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b9ffc4bdf3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b9ffc4bdf3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8e2f4cf8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8e2f4cf8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b8e2f4cf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b8e2f4cf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b8e2f4cf8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b8e2f4cf8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b8e2f4cf8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b8e2f4cf8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b8e2f4cf8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b8e2f4cf8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ba6baaa924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ba6baaa924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ba6baaa924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ba6baaa924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b8e2f4cf8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b8e2f4cf8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ba6baaa924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ba6baaa924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bfc754ad9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bfc754ad9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bfc754ad9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bfc754ad9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bfc754ad9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bfc754ad9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8e2f4cf8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b8e2f4cf8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bfc754ad9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bfc754ad9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bfc754ad9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bfc754ad9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bbbdbe315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bbbdbe315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b8e2f4cf8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b8e2f4cf8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ba6baaa924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ba6baaa924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b8e2f4cf8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b8e2f4cf8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bfc754ad9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bfc754ad9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bfc754ad9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bfc754ad9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bfc754ad9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bfc754ad9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opengameart.org/" TargetMode="External"/><Relationship Id="rId4" Type="http://schemas.openxmlformats.org/officeDocument/2006/relationships/hyperlink" Target="https://opengameart.org/content/explode-effect" TargetMode="External"/><Relationship Id="rId5" Type="http://schemas.openxmlformats.org/officeDocument/2006/relationships/hyperlink" Target="https://www.soundgator.com/" TargetMode="External"/><Relationship Id="rId6" Type="http://schemas.openxmlformats.org/officeDocument/2006/relationships/hyperlink" Target="https://assetstore.unity.com/packages/2d/environments/free-platform-game-assets-85838" TargetMode="External"/><Relationship Id="rId7" Type="http://schemas.openxmlformats.org/officeDocument/2006/relationships/hyperlink" Target="https://www.youtube.com/watch?v=hkaysu1Z-N8&amp;list=PLgPykP6HsC6dynQkCpx9pCW0pH5bTPGmv&amp;index=2" TargetMode="External"/><Relationship Id="rId8" Type="http://schemas.openxmlformats.org/officeDocument/2006/relationships/hyperlink" Target="https://assetstore.unity.com/packages/audio/sound-fx/free-sound-effects-pack-155776#content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youtube.com/watch?v=gkGDWdMNo74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Relationship Id="rId4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Relationship Id="rId4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4.png"/><Relationship Id="rId4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png"/><Relationship Id="rId4" Type="http://schemas.openxmlformats.org/officeDocument/2006/relationships/image" Target="../media/image9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0.png"/><Relationship Id="rId4" Type="http://schemas.openxmlformats.org/officeDocument/2006/relationships/image" Target="../media/image98.png"/><Relationship Id="rId5" Type="http://schemas.openxmlformats.org/officeDocument/2006/relationships/image" Target="../media/image9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9.png"/><Relationship Id="rId4" Type="http://schemas.openxmlformats.org/officeDocument/2006/relationships/image" Target="../media/image8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Relationship Id="rId4" Type="http://schemas.openxmlformats.org/officeDocument/2006/relationships/image" Target="../media/image10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opengameart.org/content/stone-ground" TargetMode="External"/><Relationship Id="rId4" Type="http://schemas.openxmlformats.org/officeDocument/2006/relationships/hyperlink" Target="https://assetstore.unity.com/packages/2d/environments/free-platform-game-assets-85838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1.png"/><Relationship Id="rId4" Type="http://schemas.openxmlformats.org/officeDocument/2006/relationships/image" Target="../media/image92.png"/><Relationship Id="rId5" Type="http://schemas.openxmlformats.org/officeDocument/2006/relationships/image" Target="../media/image10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.png"/><Relationship Id="rId4" Type="http://schemas.openxmlformats.org/officeDocument/2006/relationships/image" Target="../media/image10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577100" y="1648275"/>
            <a:ext cx="598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The Archer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506550" y="1648275"/>
            <a:ext cx="813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2. </a:t>
            </a:r>
            <a:r>
              <a:rPr lang="ko" sz="6000">
                <a:solidFill>
                  <a:schemeClr val="dk1"/>
                </a:solidFill>
              </a:rPr>
              <a:t>프로젝트 씬 구성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Start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7970"/>
            <a:ext cx="5040000" cy="282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0" y="3206700"/>
            <a:ext cx="71007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시작화면으로 2개의 버튼이 있다.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Start</a:t>
            </a:r>
            <a:r>
              <a:rPr lang="ko" sz="2500">
                <a:solidFill>
                  <a:schemeClr val="dk1"/>
                </a:solidFill>
              </a:rPr>
              <a:t> - Main 게임 화면으로 전환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Exit</a:t>
            </a:r>
            <a:r>
              <a:rPr lang="ko" sz="2500">
                <a:solidFill>
                  <a:schemeClr val="dk1"/>
                </a:solidFill>
              </a:rPr>
              <a:t> - 게임을 종료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" y="69620"/>
            <a:ext cx="7436451" cy="29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/>
          <p:nvPr/>
        </p:nvSpPr>
        <p:spPr>
          <a:xfrm>
            <a:off x="5960275" y="551900"/>
            <a:ext cx="18321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0" y="320670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Canvas에 Button.cs를 추가하여 각 버튼에 기능을 넣어준다.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04800"/>
            <a:ext cx="56304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718025" y="1861675"/>
            <a:ext cx="3429000" cy="8976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 flipH="1">
            <a:off x="3804300" y="1660400"/>
            <a:ext cx="18204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641825" y="3304425"/>
            <a:ext cx="4754400" cy="1370700"/>
          </a:xfrm>
          <a:prstGeom prst="bracePair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/>
          <p:nvPr/>
        </p:nvSpPr>
        <p:spPr>
          <a:xfrm flipH="1">
            <a:off x="4572000" y="3135225"/>
            <a:ext cx="11289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5700900" y="1515825"/>
            <a:ext cx="34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Start - Main 게임 화면으로 전환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715000" y="3117850"/>
            <a:ext cx="342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Exit</a:t>
            </a:r>
            <a:r>
              <a:rPr lang="ko" sz="2500">
                <a:solidFill>
                  <a:schemeClr val="dk1"/>
                </a:solidFill>
              </a:rPr>
              <a:t> - 게임종료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6408"/>
            <a:ext cx="5040000" cy="283068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0" y="3206700"/>
            <a:ext cx="9144000" cy="1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플레이어1과 플레이어2가 서로 싸우는 화면이다.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각 플레이어를 턴마다 카메라가 추적 하며,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만약 플레이어 1의 체력이 0이 되면 플레이어 2의 승리화면으로 전환된다.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Main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6131650" cy="29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622350" y="448850"/>
            <a:ext cx="5389500" cy="17586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622350" y="2207450"/>
            <a:ext cx="3020100" cy="930000"/>
          </a:xfrm>
          <a:prstGeom prst="bracePair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 flipH="1">
            <a:off x="5037850" y="279650"/>
            <a:ext cx="11700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/>
          <p:nvPr/>
        </p:nvSpPr>
        <p:spPr>
          <a:xfrm flipH="1" rot="5400000">
            <a:off x="3521700" y="2640800"/>
            <a:ext cx="695100" cy="164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6282750" y="0"/>
            <a:ext cx="2861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플레이어1의 체력이 0보다 작거나 같아지면 사망처리, SceneChange함수호출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677700" y="3137450"/>
            <a:ext cx="286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불러오고 싶은 Scene을 이름으로 호출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99574" cy="37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/>
          <p:nvPr/>
        </p:nvSpPr>
        <p:spPr>
          <a:xfrm>
            <a:off x="4319375" y="1309800"/>
            <a:ext cx="2295900" cy="106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2492375" y="939750"/>
            <a:ext cx="1731300" cy="12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6651975" y="-29400"/>
            <a:ext cx="2492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플레이어에 각각 만든 스크립트를 넣어준다.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P1GameOver, P2GameOver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0" y="3118175"/>
            <a:ext cx="9144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한 플레이어의 체력이 0이 되면 전환 되는 승리 Scene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2개의 버튼으로 구성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Restart </a:t>
            </a:r>
            <a:r>
              <a:rPr lang="ko" sz="2500">
                <a:solidFill>
                  <a:schemeClr val="dk1"/>
                </a:solidFill>
              </a:rPr>
              <a:t>- 초기화된 Main 게임 화면으로 전환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Exit </a:t>
            </a:r>
            <a:r>
              <a:rPr lang="ko" sz="2500">
                <a:solidFill>
                  <a:schemeClr val="dk1"/>
                </a:solidFill>
              </a:rPr>
              <a:t>- </a:t>
            </a:r>
            <a:r>
              <a:rPr lang="ko" sz="2500">
                <a:solidFill>
                  <a:schemeClr val="dk1"/>
                </a:solidFill>
              </a:rPr>
              <a:t>게임을 종료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875" y="158850"/>
            <a:ext cx="4911126" cy="26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00" y="196550"/>
            <a:ext cx="6689925" cy="29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5952900" y="463600"/>
            <a:ext cx="18321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0" y="3206700"/>
            <a:ext cx="91440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Canvas에 Button.cs를 추가하여 각 버튼에 기능을 넣어준다.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Start 화면과 같은 구성이다.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04800"/>
            <a:ext cx="56304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718025" y="1861675"/>
            <a:ext cx="3429000" cy="8976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 flipH="1">
            <a:off x="3804300" y="1660400"/>
            <a:ext cx="18204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/>
          <p:cNvSpPr/>
          <p:nvPr/>
        </p:nvSpPr>
        <p:spPr>
          <a:xfrm>
            <a:off x="641825" y="3304425"/>
            <a:ext cx="4754400" cy="1370700"/>
          </a:xfrm>
          <a:prstGeom prst="bracePair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/>
          <p:nvPr/>
        </p:nvSpPr>
        <p:spPr>
          <a:xfrm flipH="1">
            <a:off x="4572000" y="3135225"/>
            <a:ext cx="11289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700900" y="1515825"/>
            <a:ext cx="34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Res</a:t>
            </a:r>
            <a:r>
              <a:rPr lang="ko" sz="2500">
                <a:solidFill>
                  <a:schemeClr val="dk1"/>
                </a:solidFill>
              </a:rPr>
              <a:t>tart - Main 게임 화면으로 전환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5715000" y="3117850"/>
            <a:ext cx="3429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Exit - 게임종료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31750" y="0"/>
            <a:ext cx="868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>
                <a:solidFill>
                  <a:schemeClr val="dk1"/>
                </a:solidFill>
              </a:rPr>
              <a:t>목차</a:t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231750" y="997000"/>
            <a:ext cx="8680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게임 설계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프로젝트 씬 구성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게임 매니저 (게임의 총괄)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플레이어 오브젝트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활의 구현과 화살 프리팹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카메라 이동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UI 와 배경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피드백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1686000" y="1657100"/>
            <a:ext cx="577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3. 게임 매니저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13" y="108125"/>
            <a:ext cx="4998824" cy="355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452525" y="3789000"/>
            <a:ext cx="639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게임을 총괄해줄 GameManager오브젝트의 스크립트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내에 하나만 존재 하고, 다른 오브젝트의 스크립트에서 호출해야 되니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정적으로 싱글톤을 구현하여 다른 스크립트에서 메서드 사용을 편하게 함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530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5214325" y="380675"/>
            <a:ext cx="3929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매니저의 필드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플레이어의 턴과 카메라의 추적을 담당해줄 bool 값 변수들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1과 2의 체력 이미지를 인스펙터에서 설정해주기 위해 퍼블릭 이미지 변수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Start메서드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 각 플레이어의 체력을 최댓값(1)으로 초기화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375" y="603900"/>
            <a:ext cx="613410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783000" y="3620800"/>
            <a:ext cx="757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마지막으로 플레이어가 화살에 맞았을 경우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플레이어의 정보를 받아 체력을 감소시켜줄 hpDecrease 메서드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idx="1" type="subTitle"/>
          </p:nvPr>
        </p:nvSpPr>
        <p:spPr>
          <a:xfrm>
            <a:off x="311700" y="-22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GameManager의 총 스크립트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00" y="770400"/>
            <a:ext cx="3959881" cy="40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156" y="810738"/>
            <a:ext cx="4744618" cy="39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/>
        </p:nvSpPr>
        <p:spPr>
          <a:xfrm>
            <a:off x="455250" y="1763350"/>
            <a:ext cx="823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4. 플레이어 오브젝트</a:t>
            </a:r>
            <a:endParaRPr sz="6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5223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163" y="471100"/>
            <a:ext cx="280987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/>
        </p:nvSpPr>
        <p:spPr>
          <a:xfrm>
            <a:off x="5046125" y="2045000"/>
            <a:ext cx="280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기본 플레이어의 몸체와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그 하위의 활로 이루어짐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/>
        </p:nvSpPr>
        <p:spPr>
          <a:xfrm>
            <a:off x="984750" y="1648275"/>
            <a:ext cx="717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4</a:t>
            </a:r>
            <a:r>
              <a:rPr lang="ko" sz="6000">
                <a:solidFill>
                  <a:schemeClr val="dk1"/>
                </a:solidFill>
              </a:rPr>
              <a:t>-1. 플레이어 이동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/>
        </p:nvSpPr>
        <p:spPr>
          <a:xfrm>
            <a:off x="3397025" y="290650"/>
            <a:ext cx="5609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플레이어에게 물리와 충돌을 적용시켜주기 위해 RIgidbody 2D, Box Collider 2D를 넣어준다.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50" y="89102"/>
            <a:ext cx="2877675" cy="39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100500" y="2571750"/>
            <a:ext cx="904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플레이어를 조작하기 위한 스크립트를 하나 만들어준다.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50" y="204600"/>
            <a:ext cx="1591525" cy="20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577100" y="1648275"/>
            <a:ext cx="598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AutoNum type="arabicPeriod"/>
            </a:pPr>
            <a:r>
              <a:rPr lang="ko" sz="6000">
                <a:solidFill>
                  <a:schemeClr val="dk1"/>
                </a:solidFill>
              </a:rPr>
              <a:t>게임 설계</a:t>
            </a:r>
            <a:endParaRPr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37299" cy="39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/>
          <p:nvPr/>
        </p:nvSpPr>
        <p:spPr>
          <a:xfrm flipH="1">
            <a:off x="3296775" y="1255700"/>
            <a:ext cx="25752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/>
          <p:nvPr/>
        </p:nvSpPr>
        <p:spPr>
          <a:xfrm>
            <a:off x="750075" y="1424900"/>
            <a:ext cx="2711100" cy="10107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6068825" y="802050"/>
            <a:ext cx="303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걷기와 점프 구현을 위한 변수 선언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486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/>
          <p:nvPr/>
        </p:nvSpPr>
        <p:spPr>
          <a:xfrm flipH="1" rot="5400000">
            <a:off x="4544450" y="1729775"/>
            <a:ext cx="15810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3"/>
          <p:cNvSpPr/>
          <p:nvPr/>
        </p:nvSpPr>
        <p:spPr>
          <a:xfrm>
            <a:off x="1404950" y="976050"/>
            <a:ext cx="3731100" cy="8193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 txBox="1"/>
          <p:nvPr/>
        </p:nvSpPr>
        <p:spPr>
          <a:xfrm>
            <a:off x="3280000" y="2825600"/>
            <a:ext cx="5292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걷기속도와 점프 강도 초기 설정 및 컴포넌트 가져오기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15974" cy="35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4"/>
          <p:cNvSpPr/>
          <p:nvPr/>
        </p:nvSpPr>
        <p:spPr>
          <a:xfrm flipH="1" rot="5400000">
            <a:off x="5413525" y="2483500"/>
            <a:ext cx="21633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4"/>
          <p:cNvSpPr/>
          <p:nvPr/>
        </p:nvSpPr>
        <p:spPr>
          <a:xfrm>
            <a:off x="1022300" y="887675"/>
            <a:ext cx="5292600" cy="13272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 txBox="1"/>
          <p:nvPr/>
        </p:nvSpPr>
        <p:spPr>
          <a:xfrm>
            <a:off x="116975" y="4001500"/>
            <a:ext cx="890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GetAxisRaw를 활용하여 수평(X축)의 입력을 감지하여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캐릭터의 이동 방향을 정해 준 후, 이동속도와 Time.deltaTime을 사용하여 부드러운 이동 구현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87926" cy="36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/>
          <p:nvPr/>
        </p:nvSpPr>
        <p:spPr>
          <a:xfrm flipH="1" rot="5400000">
            <a:off x="4295600" y="2579700"/>
            <a:ext cx="20445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5"/>
          <p:cNvSpPr/>
          <p:nvPr/>
        </p:nvSpPr>
        <p:spPr>
          <a:xfrm>
            <a:off x="1508475" y="1295075"/>
            <a:ext cx="3649500" cy="4269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5"/>
          <p:cNvSpPr txBox="1"/>
          <p:nvPr/>
        </p:nvSpPr>
        <p:spPr>
          <a:xfrm>
            <a:off x="1925700" y="3973500"/>
            <a:ext cx="529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키보드 입력을 통한 점프 구현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1476925" y="395225"/>
            <a:ext cx="3649500" cy="4269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6131650" cy="29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6"/>
          <p:cNvSpPr/>
          <p:nvPr/>
        </p:nvSpPr>
        <p:spPr>
          <a:xfrm>
            <a:off x="622350" y="448850"/>
            <a:ext cx="5389500" cy="17586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6"/>
          <p:cNvSpPr/>
          <p:nvPr/>
        </p:nvSpPr>
        <p:spPr>
          <a:xfrm>
            <a:off x="622350" y="2207450"/>
            <a:ext cx="3020100" cy="930000"/>
          </a:xfrm>
          <a:prstGeom prst="bracePair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6"/>
          <p:cNvSpPr/>
          <p:nvPr/>
        </p:nvSpPr>
        <p:spPr>
          <a:xfrm flipH="1">
            <a:off x="5037850" y="279650"/>
            <a:ext cx="11700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6"/>
          <p:cNvSpPr/>
          <p:nvPr/>
        </p:nvSpPr>
        <p:spPr>
          <a:xfrm flipH="1" rot="5400000">
            <a:off x="3521700" y="2640800"/>
            <a:ext cx="695100" cy="164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6282750" y="0"/>
            <a:ext cx="2861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플레이어1의 체력이 0보다 작거나 같아지면 사망처리, SceneChange함수호출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1677700" y="3137450"/>
            <a:ext cx="286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불러오고 싶은 Scene을 이름으로 호출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59875" cy="17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/>
          <p:nvPr/>
        </p:nvSpPr>
        <p:spPr>
          <a:xfrm flipH="1">
            <a:off x="3096225" y="933475"/>
            <a:ext cx="14439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7"/>
          <p:cNvSpPr txBox="1"/>
          <p:nvPr/>
        </p:nvSpPr>
        <p:spPr>
          <a:xfrm>
            <a:off x="4819725" y="152400"/>
            <a:ext cx="36348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구현한 Moving을 Update에 넣기.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deltaTime 마다 걷기와 점프를 키보드를 통해 감지하여 수행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07" name="Google Shape;307;p47"/>
          <p:cNvSpPr/>
          <p:nvPr/>
        </p:nvSpPr>
        <p:spPr>
          <a:xfrm flipH="1" rot="5400000">
            <a:off x="2053575" y="1515725"/>
            <a:ext cx="4344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7"/>
          <p:cNvSpPr txBox="1"/>
          <p:nvPr/>
        </p:nvSpPr>
        <p:spPr>
          <a:xfrm>
            <a:off x="306425" y="2041050"/>
            <a:ext cx="41895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구현한 Die를 Update에 넣기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deltaTime 마다 죽은 상태인지 판단하여 화면 전환을 수행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7702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/>
          <p:nvPr/>
        </p:nvSpPr>
        <p:spPr>
          <a:xfrm flipH="1">
            <a:off x="1698125" y="1647225"/>
            <a:ext cx="14439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8"/>
          <p:cNvSpPr txBox="1"/>
          <p:nvPr/>
        </p:nvSpPr>
        <p:spPr>
          <a:xfrm>
            <a:off x="3172550" y="3546725"/>
            <a:ext cx="5532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만든 스크립트를 플레이어에 넣어준다.	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3142025" y="1647225"/>
            <a:ext cx="3576300" cy="160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8399" cy="3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/>
          <p:nvPr/>
        </p:nvSpPr>
        <p:spPr>
          <a:xfrm flipH="1" rot="5400000">
            <a:off x="4757275" y="2186375"/>
            <a:ext cx="17568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3172550" y="3328075"/>
            <a:ext cx="58929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 2도 같은 기능들을 담은 스크립트를 따로 만들어줘서 넣어준다.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마찬가지로 물리와 충돌을 위한 컴포넌트도 넣어준다.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5807875" y="1169975"/>
            <a:ext cx="2779500" cy="52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/>
        </p:nvSpPr>
        <p:spPr>
          <a:xfrm>
            <a:off x="235200" y="1418100"/>
            <a:ext cx="86736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4</a:t>
            </a:r>
            <a:r>
              <a:rPr lang="ko" sz="6000">
                <a:solidFill>
                  <a:schemeClr val="dk1"/>
                </a:solidFill>
              </a:rPr>
              <a:t>-2. 플레이어의</a:t>
            </a:r>
            <a:endParaRPr sz="6000">
              <a:solidFill>
                <a:schemeClr val="dk1"/>
              </a:solidFill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 애니메이션 및 사운드 </a:t>
            </a:r>
            <a:endParaRPr sz="6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300" y="258625"/>
            <a:ext cx="5881401" cy="3388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1"/>
          <p:cNvSpPr txBox="1"/>
          <p:nvPr/>
        </p:nvSpPr>
        <p:spPr>
          <a:xfrm>
            <a:off x="1398450" y="3777200"/>
            <a:ext cx="634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플레이어의 기본 동작(대기 상태: idle), 이동 및 점프 애니메이션을 생성 후, 다음과 같이 transition을 만들어줌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run을 위한 파라미터 speed를 float로 생성,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jump를 위한 파라미터를 bool으로 생성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5" y="130900"/>
            <a:ext cx="1687175" cy="1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500" y="867825"/>
            <a:ext cx="1955000" cy="9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600" y="161875"/>
            <a:ext cx="1858925" cy="19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0" y="3536500"/>
            <a:ext cx="91440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/>
              <a:t>플레이어 1, 2는 자신의 차례마다 서로에게 활을 쏴서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/>
              <a:t>상대방의 체력을 0으로 만들어 승리하는 게임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74" name="Google Shape;74;p16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게임의 전체적인 흐름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123400"/>
            <a:ext cx="1692775" cy="210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300" y="132775"/>
            <a:ext cx="1692775" cy="208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025" y="123388"/>
            <a:ext cx="1707986" cy="21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4000" y="123400"/>
            <a:ext cx="1676940" cy="20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2"/>
          <p:cNvSpPr txBox="1"/>
          <p:nvPr/>
        </p:nvSpPr>
        <p:spPr>
          <a:xfrm>
            <a:off x="1531550" y="21430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↔ run</a:t>
            </a:r>
            <a:endParaRPr/>
          </a:p>
        </p:txBody>
      </p:sp>
      <p:sp>
        <p:nvSpPr>
          <p:cNvPr id="345" name="Google Shape;345;p52"/>
          <p:cNvSpPr txBox="1"/>
          <p:nvPr/>
        </p:nvSpPr>
        <p:spPr>
          <a:xfrm>
            <a:off x="6296275" y="21430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↔ jump</a:t>
            </a:r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525" y="2619450"/>
            <a:ext cx="1663669" cy="20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3200" y="2626675"/>
            <a:ext cx="1676949" cy="20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2"/>
          <p:cNvSpPr txBox="1"/>
          <p:nvPr/>
        </p:nvSpPr>
        <p:spPr>
          <a:xfrm>
            <a:off x="1531550" y="465030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run</a:t>
            </a:r>
            <a:r>
              <a:rPr lang="ko"/>
              <a:t> ↔ jump</a:t>
            </a:r>
            <a:endParaRPr/>
          </a:p>
        </p:txBody>
      </p:sp>
      <p:sp>
        <p:nvSpPr>
          <p:cNvPr id="349" name="Google Shape;349;p52"/>
          <p:cNvSpPr txBox="1"/>
          <p:nvPr/>
        </p:nvSpPr>
        <p:spPr>
          <a:xfrm>
            <a:off x="4240500" y="3733850"/>
            <a:ext cx="457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jump -&gt; run 상태가 되는 것에만 Has Exit Time을 적용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점프 후 달리기 상태로 가야 되니 바로 점프 애니를 종료 시키기 위함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52"/>
          <p:cNvSpPr txBox="1"/>
          <p:nvPr/>
        </p:nvSpPr>
        <p:spPr>
          <a:xfrm>
            <a:off x="4316700" y="2514650"/>
            <a:ext cx="457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기본적으로 다른 애니메이션으로 전환될 때 지연시간이 필요 없음으로 Has Exit Time의 체크를 해제, Transition Offset을 0으로 바꿔준다.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469525" y="3774850"/>
            <a:ext cx="3290700" cy="66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469525" y="1260250"/>
            <a:ext cx="3290700" cy="74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5117725" y="1260250"/>
            <a:ext cx="3290700" cy="74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175" y="305451"/>
            <a:ext cx="1411225" cy="227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50" y="305450"/>
            <a:ext cx="1411225" cy="2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875" y="366600"/>
            <a:ext cx="1271333" cy="21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6216" y="366600"/>
            <a:ext cx="1292884" cy="21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4900" y="366600"/>
            <a:ext cx="1363759" cy="215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8665" y="377524"/>
            <a:ext cx="1363760" cy="21337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3"/>
          <p:cNvSpPr txBox="1"/>
          <p:nvPr/>
        </p:nvSpPr>
        <p:spPr>
          <a:xfrm>
            <a:off x="2078000" y="468775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만든 transition의 Conditions에 알맞는 파라미터 세팅</a:t>
            </a:r>
            <a:endParaRPr/>
          </a:p>
        </p:txBody>
      </p:sp>
      <p:sp>
        <p:nvSpPr>
          <p:cNvPr id="365" name="Google Shape;365;p53"/>
          <p:cNvSpPr txBox="1"/>
          <p:nvPr/>
        </p:nvSpPr>
        <p:spPr>
          <a:xfrm>
            <a:off x="1168575" y="26653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↔ run</a:t>
            </a:r>
            <a:endParaRPr/>
          </a:p>
        </p:txBody>
      </p:sp>
      <p:sp>
        <p:nvSpPr>
          <p:cNvPr id="366" name="Google Shape;366;p53"/>
          <p:cNvSpPr txBox="1"/>
          <p:nvPr/>
        </p:nvSpPr>
        <p:spPr>
          <a:xfrm>
            <a:off x="4038800" y="26653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↔ jump</a:t>
            </a:r>
            <a:endParaRPr/>
          </a:p>
        </p:txBody>
      </p:sp>
      <p:sp>
        <p:nvSpPr>
          <p:cNvPr id="367" name="Google Shape;367;p53"/>
          <p:cNvSpPr txBox="1"/>
          <p:nvPr/>
        </p:nvSpPr>
        <p:spPr>
          <a:xfrm>
            <a:off x="7153100" y="26653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run ↔ jump</a:t>
            </a:r>
            <a:endParaRPr/>
          </a:p>
        </p:txBody>
      </p:sp>
      <p:sp>
        <p:nvSpPr>
          <p:cNvPr id="368" name="Google Shape;368;p53"/>
          <p:cNvSpPr txBox="1"/>
          <p:nvPr/>
        </p:nvSpPr>
        <p:spPr>
          <a:xfrm>
            <a:off x="142550" y="3270875"/>
            <a:ext cx="28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속도가 최소 제한속도인 0.01보다 커지면 run, 작아지면 Idle</a:t>
            </a:r>
            <a:endParaRPr/>
          </a:p>
        </p:txBody>
      </p:sp>
      <p:sp>
        <p:nvSpPr>
          <p:cNvPr id="369" name="Google Shape;369;p53"/>
          <p:cNvSpPr txBox="1"/>
          <p:nvPr/>
        </p:nvSpPr>
        <p:spPr>
          <a:xfrm>
            <a:off x="3222975" y="3270875"/>
            <a:ext cx="28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jumpAnim 상태가 true이면 jump, false이면 Idle</a:t>
            </a:r>
            <a:endParaRPr/>
          </a:p>
        </p:txBody>
      </p:sp>
      <p:sp>
        <p:nvSpPr>
          <p:cNvPr id="370" name="Google Shape;370;p53"/>
          <p:cNvSpPr txBox="1"/>
          <p:nvPr/>
        </p:nvSpPr>
        <p:spPr>
          <a:xfrm>
            <a:off x="6240100" y="3270875"/>
            <a:ext cx="28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jumpAnim 상태가 true이면 jump, false이면 run</a:t>
            </a:r>
            <a:endParaRPr/>
          </a:p>
        </p:txBody>
      </p:sp>
      <p:sp>
        <p:nvSpPr>
          <p:cNvPr id="371" name="Google Shape;371;p53"/>
          <p:cNvSpPr/>
          <p:nvPr/>
        </p:nvSpPr>
        <p:spPr>
          <a:xfrm>
            <a:off x="294950" y="2165325"/>
            <a:ext cx="2822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3"/>
          <p:cNvSpPr/>
          <p:nvPr/>
        </p:nvSpPr>
        <p:spPr>
          <a:xfrm>
            <a:off x="3384875" y="2165325"/>
            <a:ext cx="2564400" cy="34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3"/>
          <p:cNvSpPr/>
          <p:nvPr/>
        </p:nvSpPr>
        <p:spPr>
          <a:xfrm>
            <a:off x="6334900" y="2192475"/>
            <a:ext cx="2727600" cy="34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100" y="152400"/>
            <a:ext cx="5683501" cy="22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74" y="152400"/>
            <a:ext cx="2757951" cy="4575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4"/>
          <p:cNvSpPr txBox="1"/>
          <p:nvPr/>
        </p:nvSpPr>
        <p:spPr>
          <a:xfrm>
            <a:off x="3640500" y="4437025"/>
            <a:ext cx="50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플레이어의 죽는 애니메이션은 별개의 오브젝트를 생성 후, 죽는 애니메이션을 추가해 줌</a:t>
            </a:r>
            <a:endParaRPr/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100" y="2407975"/>
            <a:ext cx="2088161" cy="15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00" y="686013"/>
            <a:ext cx="404812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300" y="1090813"/>
            <a:ext cx="10001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400" y="1086038"/>
            <a:ext cx="11239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5"/>
          <p:cNvSpPr txBox="1"/>
          <p:nvPr/>
        </p:nvSpPr>
        <p:spPr>
          <a:xfrm>
            <a:off x="2062700" y="3399500"/>
            <a:ext cx="50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오브젝트에 효과음을 위한 AudioSource를 추가,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들어갈 오디오 클립을 준비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37299" cy="39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/>
          <p:nvPr/>
        </p:nvSpPr>
        <p:spPr>
          <a:xfrm flipH="1">
            <a:off x="4944900" y="2278500"/>
            <a:ext cx="9933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6"/>
          <p:cNvSpPr/>
          <p:nvPr/>
        </p:nvSpPr>
        <p:spPr>
          <a:xfrm>
            <a:off x="662250" y="2332600"/>
            <a:ext cx="4282500" cy="2391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6"/>
          <p:cNvSpPr txBox="1"/>
          <p:nvPr/>
        </p:nvSpPr>
        <p:spPr>
          <a:xfrm>
            <a:off x="6065900" y="1791438"/>
            <a:ext cx="30336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애니메이션과 소리를 위한 변수 설정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죽는 애니메이션을 public GameObject로 받아와 실행한다.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8" name="Google Shape;398;p56"/>
          <p:cNvSpPr/>
          <p:nvPr/>
        </p:nvSpPr>
        <p:spPr>
          <a:xfrm>
            <a:off x="662250" y="3303900"/>
            <a:ext cx="4282500" cy="8292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6"/>
          <p:cNvSpPr/>
          <p:nvPr/>
        </p:nvSpPr>
        <p:spPr>
          <a:xfrm flipH="1">
            <a:off x="4944900" y="3303900"/>
            <a:ext cx="9933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486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7"/>
          <p:cNvSpPr/>
          <p:nvPr/>
        </p:nvSpPr>
        <p:spPr>
          <a:xfrm flipH="1" rot="5400000">
            <a:off x="5003750" y="2189075"/>
            <a:ext cx="662400" cy="169200"/>
          </a:xfrm>
          <a:prstGeom prst="leftArrow">
            <a:avLst>
              <a:gd fmla="val 43322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7"/>
          <p:cNvSpPr/>
          <p:nvPr/>
        </p:nvSpPr>
        <p:spPr>
          <a:xfrm>
            <a:off x="1441725" y="1810150"/>
            <a:ext cx="3731100" cy="6696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7"/>
          <p:cNvSpPr txBox="1"/>
          <p:nvPr/>
        </p:nvSpPr>
        <p:spPr>
          <a:xfrm>
            <a:off x="1485875" y="2814300"/>
            <a:ext cx="74031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처음 상태는 땅에 발을 딛고있는 Idle 상태이므로 canjump를 true로 설정한다.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오디오와 애니메이션을 사용하기 위해 게임 컴포넌트를 받아온다.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8" name="Google Shape;408;p57"/>
          <p:cNvSpPr/>
          <p:nvPr/>
        </p:nvSpPr>
        <p:spPr>
          <a:xfrm>
            <a:off x="1517925" y="1376000"/>
            <a:ext cx="1663500" cy="2529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15974" cy="35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/>
          <p:nvPr/>
        </p:nvSpPr>
        <p:spPr>
          <a:xfrm flipH="1" rot="5400000">
            <a:off x="6108900" y="3193600"/>
            <a:ext cx="7284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8"/>
          <p:cNvSpPr/>
          <p:nvPr/>
        </p:nvSpPr>
        <p:spPr>
          <a:xfrm>
            <a:off x="1125825" y="2256400"/>
            <a:ext cx="5145000" cy="13272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8"/>
          <p:cNvSpPr txBox="1"/>
          <p:nvPr/>
        </p:nvSpPr>
        <p:spPr>
          <a:xfrm>
            <a:off x="1161875" y="3824900"/>
            <a:ext cx="688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GetAxisRaw를 활용하여 수평(X축)의 입력을 감지하여캐릭터의 이동 방향에 따라 캐릭터이미지의 x 값을 반전시켜줌으로써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자연스러운 이동이 되게 한다.</a:t>
            </a:r>
            <a:endParaRPr sz="1600"/>
          </a:p>
        </p:txBody>
      </p:sp>
      <p:pic>
        <p:nvPicPr>
          <p:cNvPr id="417" name="Google Shape;41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100" y="441925"/>
            <a:ext cx="605475" cy="6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84725" y="441925"/>
            <a:ext cx="605475" cy="6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8"/>
          <p:cNvSpPr/>
          <p:nvPr/>
        </p:nvSpPr>
        <p:spPr>
          <a:xfrm flipH="1">
            <a:off x="8365088" y="272725"/>
            <a:ext cx="5595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8"/>
          <p:cNvSpPr/>
          <p:nvPr/>
        </p:nvSpPr>
        <p:spPr>
          <a:xfrm>
            <a:off x="7184713" y="272725"/>
            <a:ext cx="5595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679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9"/>
          <p:cNvSpPr txBox="1"/>
          <p:nvPr/>
        </p:nvSpPr>
        <p:spPr>
          <a:xfrm>
            <a:off x="5788750" y="1993375"/>
            <a:ext cx="314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플레이어의 Moving 메서드에서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 및 이동 애니메이션 담당 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걷는 소리의 bool값</a:t>
            </a:r>
            <a:endParaRPr/>
          </a:p>
        </p:txBody>
      </p:sp>
      <p:sp>
        <p:nvSpPr>
          <p:cNvPr id="427" name="Google Shape;427;p59"/>
          <p:cNvSpPr/>
          <p:nvPr/>
        </p:nvSpPr>
        <p:spPr>
          <a:xfrm>
            <a:off x="152400" y="1551475"/>
            <a:ext cx="5345100" cy="17151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8" name="Google Shape;428;p59"/>
          <p:cNvCxnSpPr/>
          <p:nvPr/>
        </p:nvCxnSpPr>
        <p:spPr>
          <a:xfrm rot="10800000">
            <a:off x="3895250" y="2824025"/>
            <a:ext cx="2797500" cy="133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59"/>
          <p:cNvSpPr txBox="1"/>
          <p:nvPr/>
        </p:nvSpPr>
        <p:spPr>
          <a:xfrm>
            <a:off x="5922550" y="4160825"/>
            <a:ext cx="32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부분은 플레이어 내부의 활이 플레이어가 좌우 반전 되었을 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축이 틀리지 않게 해줌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87926" cy="36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/>
          <p:nvPr/>
        </p:nvSpPr>
        <p:spPr>
          <a:xfrm flipH="1" rot="5400000">
            <a:off x="5266325" y="3182500"/>
            <a:ext cx="10155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0"/>
          <p:cNvSpPr/>
          <p:nvPr/>
        </p:nvSpPr>
        <p:spPr>
          <a:xfrm>
            <a:off x="1361300" y="1979400"/>
            <a:ext cx="3995700" cy="17955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0"/>
          <p:cNvSpPr txBox="1"/>
          <p:nvPr/>
        </p:nvSpPr>
        <p:spPr>
          <a:xfrm>
            <a:off x="1888900" y="3907275"/>
            <a:ext cx="529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위아래인 y축으로 속도가 발생하면 오디오를 재생하게 하였고, 속도가 발생하지 않으면 오디오를 끄게 하였다.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8" name="Google Shape;438;p60"/>
          <p:cNvSpPr/>
          <p:nvPr/>
        </p:nvSpPr>
        <p:spPr>
          <a:xfrm flipH="1">
            <a:off x="5065450" y="1436425"/>
            <a:ext cx="13584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0"/>
          <p:cNvSpPr txBox="1"/>
          <p:nvPr/>
        </p:nvSpPr>
        <p:spPr>
          <a:xfrm>
            <a:off x="6596100" y="1228850"/>
            <a:ext cx="23811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스페이스바에 입력을 받게 되면 점프상태로 간주하여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canjump = false로 바꿔준다.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5" y="479950"/>
            <a:ext cx="5588724" cy="3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1"/>
          <p:cNvSpPr txBox="1"/>
          <p:nvPr/>
        </p:nvSpPr>
        <p:spPr>
          <a:xfrm>
            <a:off x="5966825" y="1770575"/>
            <a:ext cx="288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점프 시 오디오 소스가 중지되니 다시 재생 시켜주는 부분과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1의 차례가 끝나면 모든 애니메이션을 정지시키는 부분 </a:t>
            </a:r>
            <a:endParaRPr/>
          </a:p>
        </p:txBody>
      </p:sp>
      <p:sp>
        <p:nvSpPr>
          <p:cNvPr id="446" name="Google Shape;446;p61"/>
          <p:cNvSpPr/>
          <p:nvPr/>
        </p:nvSpPr>
        <p:spPr>
          <a:xfrm>
            <a:off x="367900" y="603400"/>
            <a:ext cx="5187600" cy="20163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1"/>
          <p:cNvSpPr/>
          <p:nvPr/>
        </p:nvSpPr>
        <p:spPr>
          <a:xfrm>
            <a:off x="167100" y="3032675"/>
            <a:ext cx="5520900" cy="12621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1"/>
          <p:cNvSpPr/>
          <p:nvPr/>
        </p:nvSpPr>
        <p:spPr>
          <a:xfrm flipH="1">
            <a:off x="4572000" y="2061900"/>
            <a:ext cx="13584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1"/>
          <p:cNvSpPr/>
          <p:nvPr/>
        </p:nvSpPr>
        <p:spPr>
          <a:xfrm flipH="1">
            <a:off x="4518350" y="3126725"/>
            <a:ext cx="13584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400" y="905500"/>
            <a:ext cx="1687175" cy="17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0" y="4004700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캐릭터 좌우이동 : 키보드 입력</a:t>
            </a:r>
            <a:endParaRPr sz="2500"/>
          </a:p>
        </p:txBody>
      </p:sp>
      <p:sp>
        <p:nvSpPr>
          <p:cNvPr id="81" name="Google Shape;81;p17"/>
          <p:cNvSpPr txBox="1"/>
          <p:nvPr/>
        </p:nvSpPr>
        <p:spPr>
          <a:xfrm>
            <a:off x="0" y="4574100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캐릭터 점프 : space</a:t>
            </a:r>
            <a:endParaRPr sz="2500"/>
          </a:p>
        </p:txBody>
      </p:sp>
      <p:sp>
        <p:nvSpPr>
          <p:cNvPr id="82" name="Google Shape;82;p17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캐릭터 이동</a:t>
            </a:r>
            <a:endParaRPr b="1" sz="2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6131650" cy="29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2"/>
          <p:cNvSpPr/>
          <p:nvPr/>
        </p:nvSpPr>
        <p:spPr>
          <a:xfrm>
            <a:off x="622350" y="448850"/>
            <a:ext cx="5389500" cy="17586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2"/>
          <p:cNvSpPr/>
          <p:nvPr/>
        </p:nvSpPr>
        <p:spPr>
          <a:xfrm flipH="1" rot="5400000">
            <a:off x="4419750" y="2359850"/>
            <a:ext cx="11700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2"/>
          <p:cNvSpPr txBox="1"/>
          <p:nvPr/>
        </p:nvSpPr>
        <p:spPr>
          <a:xfrm>
            <a:off x="1396800" y="3296550"/>
            <a:ext cx="485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죽는 메소드 실행 시 처음부터 비활성화해 두었던 죽는 애니메이션 dieEffect를 </a:t>
            </a:r>
            <a:r>
              <a:rPr lang="ko" sz="1600">
                <a:solidFill>
                  <a:schemeClr val="dk1"/>
                </a:solidFill>
              </a:rPr>
              <a:t>플레이어 위치로 이동시킨 뒤 </a:t>
            </a:r>
            <a:r>
              <a:rPr lang="ko" sz="1600">
                <a:solidFill>
                  <a:schemeClr val="dk1"/>
                </a:solidFill>
              </a:rPr>
              <a:t>활성화 시켜준다.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085800"/>
            <a:ext cx="42195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400" y="373725"/>
            <a:ext cx="28956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138" y="3074188"/>
            <a:ext cx="10001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225" y="1681100"/>
            <a:ext cx="112395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63"/>
          <p:cNvCxnSpPr>
            <a:endCxn id="462" idx="3"/>
          </p:cNvCxnSpPr>
          <p:nvPr/>
        </p:nvCxnSpPr>
        <p:spPr>
          <a:xfrm flipH="1">
            <a:off x="4572000" y="478113"/>
            <a:ext cx="819300" cy="181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63"/>
          <p:cNvCxnSpPr/>
          <p:nvPr/>
        </p:nvCxnSpPr>
        <p:spPr>
          <a:xfrm flipH="1">
            <a:off x="4683250" y="1035775"/>
            <a:ext cx="1239300" cy="163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63"/>
          <p:cNvCxnSpPr/>
          <p:nvPr/>
        </p:nvCxnSpPr>
        <p:spPr>
          <a:xfrm flipH="1">
            <a:off x="4709725" y="2770950"/>
            <a:ext cx="1460700" cy="22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3"/>
          <p:cNvCxnSpPr/>
          <p:nvPr/>
        </p:nvCxnSpPr>
        <p:spPr>
          <a:xfrm rot="10800000">
            <a:off x="4709600" y="3381650"/>
            <a:ext cx="1505100" cy="54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63"/>
          <p:cNvSpPr txBox="1"/>
          <p:nvPr/>
        </p:nvSpPr>
        <p:spPr>
          <a:xfrm>
            <a:off x="352425" y="393065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다음의 요소들을 인스펙터의 스크립터에 추가</a:t>
            </a:r>
            <a:endParaRPr/>
          </a:p>
        </p:txBody>
      </p:sp>
      <p:sp>
        <p:nvSpPr>
          <p:cNvPr id="471" name="Google Shape;471;p63"/>
          <p:cNvSpPr/>
          <p:nvPr/>
        </p:nvSpPr>
        <p:spPr>
          <a:xfrm>
            <a:off x="5393675" y="389350"/>
            <a:ext cx="2855100" cy="22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/>
          <p:nvPr/>
        </p:nvSpPr>
        <p:spPr>
          <a:xfrm>
            <a:off x="2022450" y="152375"/>
            <a:ext cx="50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완성된 p1의 스크</a:t>
            </a:r>
            <a:r>
              <a:rPr b="1" lang="ko" sz="1800"/>
              <a:t>립</a:t>
            </a:r>
            <a:r>
              <a:rPr b="1" lang="ko" sz="1800"/>
              <a:t>트 </a:t>
            </a:r>
            <a:endParaRPr b="1" sz="1800"/>
          </a:p>
        </p:txBody>
      </p:sp>
      <p:pic>
        <p:nvPicPr>
          <p:cNvPr id="477" name="Google Shape;4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825"/>
            <a:ext cx="8839201" cy="384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69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49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8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1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00" y="382575"/>
            <a:ext cx="2817500" cy="39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000" y="258650"/>
            <a:ext cx="27527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000" y="1276350"/>
            <a:ext cx="42386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9"/>
          <p:cNvSpPr txBox="1"/>
          <p:nvPr/>
        </p:nvSpPr>
        <p:spPr>
          <a:xfrm>
            <a:off x="3789000" y="393770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p2도 동일하게 구성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/>
          <p:nvPr/>
        </p:nvSpPr>
        <p:spPr>
          <a:xfrm>
            <a:off x="434150" y="479250"/>
            <a:ext cx="8263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화살 사운드 : </a:t>
            </a:r>
            <a:r>
              <a:rPr lang="ko" sz="1100" u="sng">
                <a:solidFill>
                  <a:schemeClr val="hlink"/>
                </a:solidFill>
                <a:hlinkClick r:id="rId3"/>
              </a:rPr>
              <a:t>https://opengameart.org/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사망 애니메이션 : </a:t>
            </a:r>
            <a:r>
              <a:rPr lang="ko" sz="1100" u="sng">
                <a:solidFill>
                  <a:schemeClr val="hlink"/>
                </a:solidFill>
                <a:hlinkClick r:id="rId4"/>
              </a:rPr>
              <a:t>https://opengameart.org/content/explode-effect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걷기 소리 : </a:t>
            </a:r>
            <a:r>
              <a:rPr lang="ko" sz="1100" u="sng">
                <a:solidFill>
                  <a:schemeClr val="hlink"/>
                </a:solidFill>
                <a:hlinkClick r:id="rId5"/>
              </a:rPr>
              <a:t>https://www.soundgator.com/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캐릭터 및 배경 에셋 :</a:t>
            </a:r>
            <a:r>
              <a:rPr lang="ko" sz="1100" u="sng">
                <a:solidFill>
                  <a:schemeClr val="hlink"/>
                </a:solidFill>
                <a:hlinkClick r:id="rId6"/>
              </a:rPr>
              <a:t> https://assetstore.unity.com/packages/2d/environments/free-platform-game-assets-85838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애니메이션 제작 참고 : </a:t>
            </a:r>
            <a:r>
              <a:rPr lang="ko" sz="1100" u="sng">
                <a:solidFill>
                  <a:schemeClr val="hlink"/>
                </a:solidFill>
                <a:hlinkClick r:id="rId7"/>
              </a:rPr>
              <a:t>https://www.youtube.com/watch?v=hkaysu1Z-N8&amp;list=PLgPykP6HsC6dynQkCpx9pCW0pH5bTPGmv&amp;index=2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점프소리 및 기타 소리 : </a:t>
            </a:r>
            <a:r>
              <a:rPr lang="ko" sz="11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https://assetstore.unity.com/packages/audio/sound-fx/free-sound-effects-pack-155776#content</a:t>
            </a:r>
            <a:endParaRPr sz="11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247350" y="1617450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5</a:t>
            </a:r>
            <a:r>
              <a:rPr lang="ko" sz="5000">
                <a:solidFill>
                  <a:schemeClr val="dk1"/>
                </a:solidFill>
              </a:rPr>
              <a:t>.활의 구현과 화살 프리팹</a:t>
            </a:r>
            <a:endParaRPr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400" y="905500"/>
            <a:ext cx="1687175" cy="1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488" y="109875"/>
            <a:ext cx="1955000" cy="9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0" y="3385000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활 조준 : 마우스를 따라 활이 회전</a:t>
            </a:r>
            <a:endParaRPr sz="2500"/>
          </a:p>
        </p:txBody>
      </p:sp>
      <p:sp>
        <p:nvSpPr>
          <p:cNvPr id="90" name="Google Shape;90;p18"/>
          <p:cNvSpPr txBox="1"/>
          <p:nvPr/>
        </p:nvSpPr>
        <p:spPr>
          <a:xfrm>
            <a:off x="0" y="3954400"/>
            <a:ext cx="83925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활 발사 : 마우스를 클릭 후 드래그, 떼는 순간 발사 된다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(드래그의 길이만큼 발사 힘 증가)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활 조작</a:t>
            </a:r>
            <a:endParaRPr b="1" sz="2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2"/>
          <p:cNvSpPr txBox="1"/>
          <p:nvPr/>
        </p:nvSpPr>
        <p:spPr>
          <a:xfrm>
            <a:off x="247350" y="1617450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5-1.화살 프리팹</a:t>
            </a:r>
            <a:endParaRPr sz="5000"/>
          </a:p>
        </p:txBody>
      </p:sp>
      <p:sp>
        <p:nvSpPr>
          <p:cNvPr id="521" name="Google Shape;521;p72"/>
          <p:cNvSpPr txBox="1"/>
          <p:nvPr/>
        </p:nvSpPr>
        <p:spPr>
          <a:xfrm>
            <a:off x="2022450" y="2832925"/>
            <a:ext cx="509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활의 마우스 회전 구현 및 화살 포물선 구현 참고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https://www.youtube.com/watch?v=gkGDWdMNo74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600" y="232075"/>
            <a:ext cx="3300200" cy="22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50" y="152400"/>
            <a:ext cx="337509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3"/>
          <p:cNvSpPr txBox="1"/>
          <p:nvPr/>
        </p:nvSpPr>
        <p:spPr>
          <a:xfrm>
            <a:off x="4249375" y="2726675"/>
            <a:ext cx="441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 오브젝트 컴포넌트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물리 - 포물선 구현을 위한 velocity를 위해 RigidBody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충돌을 위한 Collider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피격음 출력을 위한 AudioSource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피격 시 이펙트 출력을 위한 Particle System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4"/>
          <p:cNvSpPr txBox="1"/>
          <p:nvPr/>
        </p:nvSpPr>
        <p:spPr>
          <a:xfrm>
            <a:off x="88525" y="1327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화살 스크립트 - 주요 기능</a:t>
            </a:r>
            <a:endParaRPr/>
          </a:p>
        </p:txBody>
      </p:sp>
      <p:pic>
        <p:nvPicPr>
          <p:cNvPr id="534" name="Google Shape;53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375"/>
            <a:ext cx="5500909" cy="430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74"/>
          <p:cNvCxnSpPr/>
          <p:nvPr/>
        </p:nvCxnSpPr>
        <p:spPr>
          <a:xfrm flipH="1">
            <a:off x="5816450" y="3797875"/>
            <a:ext cx="894000" cy="37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74"/>
          <p:cNvSpPr txBox="1"/>
          <p:nvPr/>
        </p:nvSpPr>
        <p:spPr>
          <a:xfrm>
            <a:off x="6284525" y="3080800"/>
            <a:ext cx="27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활의 화살 생성과 연관되어 포물선을 그리게 해줌</a:t>
            </a:r>
            <a:endParaRPr/>
          </a:p>
        </p:txBody>
      </p:sp>
      <p:sp>
        <p:nvSpPr>
          <p:cNvPr id="537" name="Google Shape;537;p74"/>
          <p:cNvSpPr txBox="1"/>
          <p:nvPr/>
        </p:nvSpPr>
        <p:spPr>
          <a:xfrm>
            <a:off x="5735525" y="1751625"/>
            <a:ext cx="329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피격음, rigidbody를 위한 컴포넌트 가져오기</a:t>
            </a:r>
            <a:endParaRPr/>
          </a:p>
        </p:txBody>
      </p:sp>
      <p:sp>
        <p:nvSpPr>
          <p:cNvPr id="538" name="Google Shape;538;p74"/>
          <p:cNvSpPr/>
          <p:nvPr/>
        </p:nvSpPr>
        <p:spPr>
          <a:xfrm flipH="1">
            <a:off x="4015525" y="2071400"/>
            <a:ext cx="1547400" cy="16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4"/>
          <p:cNvSpPr/>
          <p:nvPr/>
        </p:nvSpPr>
        <p:spPr>
          <a:xfrm>
            <a:off x="152400" y="2111850"/>
            <a:ext cx="3762000" cy="10155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0" y="302375"/>
            <a:ext cx="5575376" cy="371489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5"/>
          <p:cNvSpPr txBox="1"/>
          <p:nvPr/>
        </p:nvSpPr>
        <p:spPr>
          <a:xfrm>
            <a:off x="5904850" y="911850"/>
            <a:ext cx="325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wait() 메소드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카메라 전환의 텀 주기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오브젝트의 태그를 변경하여 카메라 추적 오류 방지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충돌 오류 방지를 위해 콜라이더 비활성화</a:t>
            </a:r>
            <a:endParaRPr/>
          </a:p>
        </p:txBody>
      </p:sp>
      <p:sp>
        <p:nvSpPr>
          <p:cNvPr id="546" name="Google Shape;546;p75"/>
          <p:cNvSpPr txBox="1"/>
          <p:nvPr/>
        </p:nvSpPr>
        <p:spPr>
          <a:xfrm>
            <a:off x="249900" y="3971100"/>
            <a:ext cx="833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stuckArrow() 메소드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화살의 rigidbody의 Body type를 물리를 받지 않게 kinematic으로 변경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더 이상 포물선을 그리지 않게 속도를 0으로 조정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1초뒤 wait를 실행</a:t>
            </a:r>
            <a:endParaRPr/>
          </a:p>
        </p:txBody>
      </p:sp>
      <p:sp>
        <p:nvSpPr>
          <p:cNvPr id="547" name="Google Shape;547;p75"/>
          <p:cNvSpPr/>
          <p:nvPr/>
        </p:nvSpPr>
        <p:spPr>
          <a:xfrm>
            <a:off x="80950" y="669625"/>
            <a:ext cx="5879400" cy="16263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5"/>
          <p:cNvSpPr/>
          <p:nvPr/>
        </p:nvSpPr>
        <p:spPr>
          <a:xfrm>
            <a:off x="145025" y="2426150"/>
            <a:ext cx="3504600" cy="16263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259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6"/>
          <p:cNvSpPr txBox="1"/>
          <p:nvPr/>
        </p:nvSpPr>
        <p:spPr>
          <a:xfrm>
            <a:off x="5983625" y="469225"/>
            <a:ext cx="306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화살의 충돌 메서드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충돌 즉시 발생 시키는 OnTriggerEnter 메소드는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hp 감소, 이펙트, 피격 효과음 담당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충돌이 끝난 후 발생되는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OnTriggerExit 메소드는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화살의 고정 및 턴 변경을 담당</a:t>
            </a:r>
            <a:endParaRPr/>
          </a:p>
        </p:txBody>
      </p:sp>
      <p:sp>
        <p:nvSpPr>
          <p:cNvPr id="555" name="Google Shape;555;p76"/>
          <p:cNvSpPr/>
          <p:nvPr/>
        </p:nvSpPr>
        <p:spPr>
          <a:xfrm>
            <a:off x="-66225" y="2095425"/>
            <a:ext cx="5430600" cy="28956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6"/>
          <p:cNvSpPr/>
          <p:nvPr/>
        </p:nvSpPr>
        <p:spPr>
          <a:xfrm>
            <a:off x="218625" y="621625"/>
            <a:ext cx="5879400" cy="16263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7"/>
          <p:cNvSpPr txBox="1"/>
          <p:nvPr/>
        </p:nvSpPr>
        <p:spPr>
          <a:xfrm>
            <a:off x="2022450" y="115075"/>
            <a:ext cx="509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p1의 화살 전체 스크립트</a:t>
            </a:r>
            <a:endParaRPr b="1" sz="2000"/>
          </a:p>
        </p:txBody>
      </p:sp>
      <p:pic>
        <p:nvPicPr>
          <p:cNvPr id="562" name="Google Shape;5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375"/>
            <a:ext cx="8201123" cy="43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2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34474" cy="31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63750"/>
            <a:ext cx="7297249" cy="1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75" y="391425"/>
            <a:ext cx="3721176" cy="25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976" y="152400"/>
            <a:ext cx="4664624" cy="437308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0"/>
          <p:cNvSpPr txBox="1"/>
          <p:nvPr/>
        </p:nvSpPr>
        <p:spPr>
          <a:xfrm>
            <a:off x="610850" y="343490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p2의 화살도 동일하게 구성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1"/>
          <p:cNvSpPr txBox="1"/>
          <p:nvPr/>
        </p:nvSpPr>
        <p:spPr>
          <a:xfrm>
            <a:off x="247350" y="1617450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5-2.활의 구현</a:t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313" y="800642"/>
            <a:ext cx="1955000" cy="9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0" y="3435300"/>
            <a:ext cx="84546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차례인 플레이어를 비추고 있다가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플레이어가 화살 발사 시 화살을 추적</a:t>
            </a:r>
            <a:endParaRPr sz="2500"/>
          </a:p>
        </p:txBody>
      </p:sp>
      <p:sp>
        <p:nvSpPr>
          <p:cNvPr id="98" name="Google Shape;98;p19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카메라 조작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675" y="225967"/>
            <a:ext cx="23622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3597375" y="1096392"/>
            <a:ext cx="1707000" cy="4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99999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0" y="373700"/>
            <a:ext cx="30003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2"/>
          <p:cNvSpPr txBox="1"/>
          <p:nvPr/>
        </p:nvSpPr>
        <p:spPr>
          <a:xfrm>
            <a:off x="3452600" y="478050"/>
            <a:ext cx="509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하위 오브젝트들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Bow는 빈 오브젝트, 활 스크립트가 들어있음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p1Bow는 활의 이미지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그 하위는 화살의 이미지</a:t>
            </a:r>
            <a:endParaRPr/>
          </a:p>
        </p:txBody>
      </p:sp>
      <p:pic>
        <p:nvPicPr>
          <p:cNvPr id="592" name="Google Shape;59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8125"/>
            <a:ext cx="3147800" cy="3309982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2"/>
          <p:cNvSpPr txBox="1"/>
          <p:nvPr/>
        </p:nvSpPr>
        <p:spPr>
          <a:xfrm>
            <a:off x="3452600" y="2089250"/>
            <a:ext cx="509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빈 오브젝트의 Bow에 스크립트를 넣어주어야 z축 뒤틀림 현상이 일어나지 않음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또한, 발사음을 넣기 위한 AudioSource 추가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0" y="787900"/>
            <a:ext cx="4688875" cy="40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3"/>
          <p:cNvSpPr txBox="1"/>
          <p:nvPr/>
        </p:nvSpPr>
        <p:spPr>
          <a:xfrm>
            <a:off x="88525" y="1327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활 스크립트 - 주요 기능 1</a:t>
            </a:r>
            <a:endParaRPr/>
          </a:p>
        </p:txBody>
      </p:sp>
      <p:sp>
        <p:nvSpPr>
          <p:cNvPr id="600" name="Google Shape;600;p83"/>
          <p:cNvSpPr txBox="1"/>
          <p:nvPr/>
        </p:nvSpPr>
        <p:spPr>
          <a:xfrm>
            <a:off x="5373675" y="3195875"/>
            <a:ext cx="36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턴에만 마우스를 바라보도록 설정</a:t>
            </a:r>
            <a:endParaRPr/>
          </a:p>
        </p:txBody>
      </p:sp>
      <p:cxnSp>
        <p:nvCxnSpPr>
          <p:cNvPr id="601" name="Google Shape;601;p83"/>
          <p:cNvCxnSpPr/>
          <p:nvPr/>
        </p:nvCxnSpPr>
        <p:spPr>
          <a:xfrm flipH="1">
            <a:off x="4966400" y="3647375"/>
            <a:ext cx="327600" cy="67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83"/>
          <p:cNvSpPr/>
          <p:nvPr/>
        </p:nvSpPr>
        <p:spPr>
          <a:xfrm>
            <a:off x="88525" y="3863150"/>
            <a:ext cx="4643100" cy="9270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4"/>
          <p:cNvSpPr txBox="1"/>
          <p:nvPr/>
        </p:nvSpPr>
        <p:spPr>
          <a:xfrm>
            <a:off x="88525" y="1327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활 스크립트 - 주요 기능 2</a:t>
            </a:r>
            <a:endParaRPr/>
          </a:p>
        </p:txBody>
      </p:sp>
      <p:pic>
        <p:nvPicPr>
          <p:cNvPr id="608" name="Google Shape;6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475" y="180775"/>
            <a:ext cx="5221275" cy="29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475" y="3053950"/>
            <a:ext cx="4725525" cy="203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84"/>
          <p:cNvSpPr txBox="1"/>
          <p:nvPr/>
        </p:nvSpPr>
        <p:spPr>
          <a:xfrm>
            <a:off x="88525" y="1593375"/>
            <a:ext cx="30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마우스를 바라보게 회전 및 드래그 길이만큼 화살이 생성될 때 힘을 주는  look_mouse() 메서드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5350"/>
            <a:ext cx="8839199" cy="2513832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5"/>
          <p:cNvSpPr txBox="1"/>
          <p:nvPr/>
        </p:nvSpPr>
        <p:spPr>
          <a:xfrm>
            <a:off x="88525" y="1327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활 스크립트 - 주요 기능 3</a:t>
            </a:r>
            <a:endParaRPr/>
          </a:p>
        </p:txBody>
      </p:sp>
      <p:sp>
        <p:nvSpPr>
          <p:cNvPr id="617" name="Google Shape;617;p85"/>
          <p:cNvSpPr txBox="1"/>
          <p:nvPr/>
        </p:nvSpPr>
        <p:spPr>
          <a:xfrm>
            <a:off x="336425" y="3399500"/>
            <a:ext cx="50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 프리팹 발사 메소드, 화살의 update문의 velocity값을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곳에서 설정해 주어 포물선을 그리게 해준다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6"/>
          <p:cNvSpPr txBox="1"/>
          <p:nvPr/>
        </p:nvSpPr>
        <p:spPr>
          <a:xfrm>
            <a:off x="2022450" y="141625"/>
            <a:ext cx="509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p1의 전체 활 스크립트</a:t>
            </a:r>
            <a:endParaRPr b="1" sz="2000"/>
          </a:p>
        </p:txBody>
      </p:sp>
      <p:pic>
        <p:nvPicPr>
          <p:cNvPr id="623" name="Google Shape;6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375"/>
            <a:ext cx="7869822" cy="43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3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30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5026" cy="338684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9"/>
          <p:cNvSpPr/>
          <p:nvPr/>
        </p:nvSpPr>
        <p:spPr>
          <a:xfrm>
            <a:off x="5277925" y="1074300"/>
            <a:ext cx="2779500" cy="52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89"/>
          <p:cNvSpPr txBox="1"/>
          <p:nvPr/>
        </p:nvSpPr>
        <p:spPr>
          <a:xfrm>
            <a:off x="2292450" y="4098850"/>
            <a:ext cx="45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부분에 화살 프리팹과 p1 bow오브젝트를 끼워줌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00" y="550750"/>
            <a:ext cx="2556575" cy="27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375" y="617473"/>
            <a:ext cx="5746351" cy="16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90"/>
          <p:cNvSpPr txBox="1"/>
          <p:nvPr/>
        </p:nvSpPr>
        <p:spPr>
          <a:xfrm>
            <a:off x="3886400" y="266470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p2도 동일하게 해줌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1"/>
          <p:cNvSpPr txBox="1"/>
          <p:nvPr/>
        </p:nvSpPr>
        <p:spPr>
          <a:xfrm>
            <a:off x="1672200" y="1648275"/>
            <a:ext cx="579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6</a:t>
            </a:r>
            <a:r>
              <a:rPr lang="ko" sz="6000">
                <a:solidFill>
                  <a:schemeClr val="dk1"/>
                </a:solidFill>
              </a:rPr>
              <a:t>. 카메라 이동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0" y="3435300"/>
            <a:ext cx="7100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 1의 체력을 왼쪽 상단에,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 2의 체력을 오른쪽 상단에 위치 시킴.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UI 구성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6408"/>
            <a:ext cx="5040000" cy="283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6408"/>
            <a:ext cx="5040000" cy="283068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2"/>
          <p:cNvSpPr txBox="1"/>
          <p:nvPr/>
        </p:nvSpPr>
        <p:spPr>
          <a:xfrm>
            <a:off x="0" y="3206700"/>
            <a:ext cx="9014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게임을 시작하면 카메라가 플레이어 1을 추적한다.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659" name="Google Shape;659;p92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Main 게임 화면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5830"/>
            <a:ext cx="5040001" cy="283184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3"/>
          <p:cNvSpPr txBox="1"/>
          <p:nvPr/>
        </p:nvSpPr>
        <p:spPr>
          <a:xfrm>
            <a:off x="0" y="3206700"/>
            <a:ext cx="901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 1, 2가 활을 쏘면 카메라가 즉시 화살을 추적한다.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666" name="Google Shape;666;p93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Main 게임 화면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85239"/>
            <a:ext cx="5040001" cy="281302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94"/>
          <p:cNvSpPr txBox="1"/>
          <p:nvPr/>
        </p:nvSpPr>
        <p:spPr>
          <a:xfrm>
            <a:off x="0" y="3206700"/>
            <a:ext cx="901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쏜 화살이 땅에 박히거나 플레이어 박히거나 정해진 구역 밖으로 나갈 경우 다음 카메라는 다음 플레이어를 추적한다.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673" name="Google Shape;673;p94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Main 게임 화면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50" y="726575"/>
            <a:ext cx="3388300" cy="2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175" y="726575"/>
            <a:ext cx="5851526" cy="34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5"/>
          <p:cNvSpPr txBox="1"/>
          <p:nvPr/>
        </p:nvSpPr>
        <p:spPr>
          <a:xfrm>
            <a:off x="345250" y="4203850"/>
            <a:ext cx="84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추적을 위한 메소드 following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게임매니저의 bool값을 받아와 그에 맞게 추적을 실행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arrow를 가장 먼저 추적, 화살추적이 중지되면 자연스럽게 턴에 맞는 p1과 p2를 추적</a:t>
            </a:r>
            <a:endParaRPr/>
          </a:p>
        </p:txBody>
      </p:sp>
      <p:sp>
        <p:nvSpPr>
          <p:cNvPr id="681" name="Google Shape;681;p95"/>
          <p:cNvSpPr txBox="1"/>
          <p:nvPr/>
        </p:nvSpPr>
        <p:spPr>
          <a:xfrm>
            <a:off x="345250" y="168175"/>
            <a:ext cx="509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/>
              <a:t>카메라의 추적 기능 구현</a:t>
            </a:r>
            <a:endParaRPr b="1" sz="19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6"/>
          <p:cNvSpPr txBox="1"/>
          <p:nvPr>
            <p:ph idx="1" type="subTitle"/>
          </p:nvPr>
        </p:nvSpPr>
        <p:spPr>
          <a:xfrm>
            <a:off x="311700" y="-22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Camera</a:t>
            </a:r>
            <a:r>
              <a:rPr lang="ko"/>
              <a:t>의 총 스크립트</a:t>
            </a:r>
            <a:endParaRPr/>
          </a:p>
        </p:txBody>
      </p:sp>
      <p:pic>
        <p:nvPicPr>
          <p:cNvPr id="687" name="Google Shape;68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2800"/>
            <a:ext cx="3444325" cy="27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725" y="929350"/>
            <a:ext cx="5499174" cy="33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7"/>
          <p:cNvSpPr txBox="1"/>
          <p:nvPr/>
        </p:nvSpPr>
        <p:spPr>
          <a:xfrm>
            <a:off x="1672200" y="1648275"/>
            <a:ext cx="579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7. UI와 배경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8"/>
          <p:cNvSpPr txBox="1"/>
          <p:nvPr/>
        </p:nvSpPr>
        <p:spPr>
          <a:xfrm>
            <a:off x="247350" y="1617450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7</a:t>
            </a:r>
            <a:r>
              <a:rPr lang="ko" sz="5000">
                <a:solidFill>
                  <a:schemeClr val="dk1"/>
                </a:solidFill>
              </a:rPr>
              <a:t>-1. 배경 구현</a:t>
            </a:r>
            <a:endParaRPr sz="5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50" y="187825"/>
            <a:ext cx="8328625" cy="28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75" y="3118125"/>
            <a:ext cx="23907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1050" y="3063075"/>
            <a:ext cx="1609525" cy="18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9"/>
          <p:cNvSpPr txBox="1"/>
          <p:nvPr/>
        </p:nvSpPr>
        <p:spPr>
          <a:xfrm>
            <a:off x="4497225" y="3410400"/>
            <a:ext cx="453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타일맵을 생성하여 콜라이더가 있는 타일과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없는 타일을 구분하여 바닥 및 발판 생성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621625"/>
            <a:ext cx="23907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00"/>
          <p:cNvSpPr txBox="1"/>
          <p:nvPr/>
        </p:nvSpPr>
        <p:spPr>
          <a:xfrm>
            <a:off x="1513850" y="3756225"/>
            <a:ext cx="69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배경음악을 위해 뒷 배경에 AudioSource를 추가하여 play on awake 및 루프를 체크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 시작 시 재생과 무한 반복</a:t>
            </a:r>
            <a:endParaRPr/>
          </a:p>
        </p:txBody>
      </p:sp>
      <p:pic>
        <p:nvPicPr>
          <p:cNvPr id="713" name="Google Shape;71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38" y="585500"/>
            <a:ext cx="41052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125"/>
            <a:ext cx="8839200" cy="77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3864"/>
            <a:ext cx="8145499" cy="3518436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1"/>
          <p:cNvSpPr txBox="1"/>
          <p:nvPr/>
        </p:nvSpPr>
        <p:spPr>
          <a:xfrm>
            <a:off x="152400" y="4585775"/>
            <a:ext cx="79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무한히 이동하는 구름을 구현, 2개의 오브젝트(구름)를 이용하여 구름의 이동 구현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0" y="3435300"/>
            <a:ext cx="891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메인메뉴 화면과 게임화면과 게임 종료 화면을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버튼과 플레이어의 승패 여부에 따라 구성하여 연결.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&gt; 화면구성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000" y="158855"/>
            <a:ext cx="4139999" cy="21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58845"/>
            <a:ext cx="3960001" cy="22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48150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775" y="90488"/>
            <a:ext cx="4219575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02"/>
          <p:cNvSpPr txBox="1"/>
          <p:nvPr/>
        </p:nvSpPr>
        <p:spPr>
          <a:xfrm>
            <a:off x="2022450" y="46211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구름셋 1, 2의 초기 위치 설정 및 스크립트 추가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3"/>
          <p:cNvSpPr txBox="1"/>
          <p:nvPr/>
        </p:nvSpPr>
        <p:spPr>
          <a:xfrm>
            <a:off x="1252800" y="743175"/>
            <a:ext cx="6638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바닥타일 : </a:t>
            </a:r>
            <a:r>
              <a:rPr lang="ko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https://opengameart.org/content/stone-ground</a:t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캐릭터 및 배경 에셋 :</a:t>
            </a:r>
            <a:r>
              <a:rPr lang="ko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https://assetstore.unity.com/packages/2d/environments/free-platform-game-assets-85838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4"/>
          <p:cNvSpPr txBox="1"/>
          <p:nvPr/>
        </p:nvSpPr>
        <p:spPr>
          <a:xfrm>
            <a:off x="247350" y="1723675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7-2. UI로 hp 구현</a:t>
            </a:r>
            <a:endParaRPr sz="5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7466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50" y="223225"/>
            <a:ext cx="2143550" cy="14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05"/>
          <p:cNvSpPr/>
          <p:nvPr/>
        </p:nvSpPr>
        <p:spPr>
          <a:xfrm>
            <a:off x="4835250" y="1770575"/>
            <a:ext cx="1361700" cy="1212900"/>
          </a:xfrm>
          <a:prstGeom prst="bentUpArrow">
            <a:avLst>
              <a:gd fmla="val 13084" name="adj1"/>
              <a:gd fmla="val 25000" name="adj2"/>
              <a:gd fmla="val 28463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05"/>
          <p:cNvSpPr txBox="1"/>
          <p:nvPr/>
        </p:nvSpPr>
        <p:spPr>
          <a:xfrm>
            <a:off x="6506825" y="1859100"/>
            <a:ext cx="265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이미지를 생성 후, hp 이미지를 넣어줌</a:t>
            </a:r>
            <a:endParaRPr/>
          </a:p>
        </p:txBody>
      </p:sp>
      <p:cxnSp>
        <p:nvCxnSpPr>
          <p:cNvPr id="746" name="Google Shape;746;p105"/>
          <p:cNvCxnSpPr/>
          <p:nvPr/>
        </p:nvCxnSpPr>
        <p:spPr>
          <a:xfrm flipH="1">
            <a:off x="4842425" y="3921800"/>
            <a:ext cx="11952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105"/>
          <p:cNvSpPr txBox="1"/>
          <p:nvPr/>
        </p:nvSpPr>
        <p:spPr>
          <a:xfrm>
            <a:off x="6099625" y="373505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타입을 filled로 변경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88" y="444550"/>
            <a:ext cx="5511626" cy="32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06"/>
          <p:cNvSpPr txBox="1"/>
          <p:nvPr/>
        </p:nvSpPr>
        <p:spPr>
          <a:xfrm>
            <a:off x="446200" y="4001450"/>
            <a:ext cx="515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이미지의 피벗과 transform의 값을 조절 하여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P1 hp 이미지는 왼쪽 상단, p2는 오른쪽 상단에 배치</a:t>
            </a:r>
            <a:endParaRPr sz="1700"/>
          </a:p>
        </p:txBody>
      </p:sp>
      <p:pic>
        <p:nvPicPr>
          <p:cNvPr id="754" name="Google Shape;75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963" y="488825"/>
            <a:ext cx="2881387" cy="19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963" y="2900776"/>
            <a:ext cx="2881387" cy="193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5" y="240900"/>
            <a:ext cx="4707025" cy="1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7"/>
          <p:cNvSpPr txBox="1"/>
          <p:nvPr/>
        </p:nvSpPr>
        <p:spPr>
          <a:xfrm>
            <a:off x="4993025" y="362950"/>
            <a:ext cx="421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/>
              <a:t>GameManager에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/>
              <a:t>화살에 피격 시 hp 감소 메서드 작성</a:t>
            </a:r>
            <a:endParaRPr sz="1900"/>
          </a:p>
        </p:txBody>
      </p:sp>
      <p:pic>
        <p:nvPicPr>
          <p:cNvPr id="762" name="Google Shape;76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488" y="2292900"/>
            <a:ext cx="6865025" cy="2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07"/>
          <p:cNvSpPr txBox="1"/>
          <p:nvPr/>
        </p:nvSpPr>
        <p:spPr>
          <a:xfrm>
            <a:off x="158850" y="4601600"/>
            <a:ext cx="88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 스크립트의 OnTriggerEnter에 충돌이 된 플레이어를 매개변수로 게임 매니저의 hpDecrease 메서드 호출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8"/>
          <p:cNvSpPr txBox="1"/>
          <p:nvPr/>
        </p:nvSpPr>
        <p:spPr>
          <a:xfrm>
            <a:off x="1672200" y="1648275"/>
            <a:ext cx="579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8</a:t>
            </a:r>
            <a:r>
              <a:rPr lang="ko" sz="6000">
                <a:solidFill>
                  <a:schemeClr val="dk1"/>
                </a:solidFill>
              </a:rPr>
              <a:t>. 피드백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00" y="1095850"/>
            <a:ext cx="1687175" cy="17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09"/>
          <p:cNvSpPr txBox="1"/>
          <p:nvPr/>
        </p:nvSpPr>
        <p:spPr>
          <a:xfrm>
            <a:off x="3046875" y="164150"/>
            <a:ext cx="5099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각 플레이어마다 턴의 제한 시간이 없어 무한히 턴을 지속 가능</a:t>
            </a:r>
            <a:br>
              <a:rPr lang="ko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항상 플레이어 1이 먼저 시작</a:t>
            </a:r>
            <a:br>
              <a:rPr lang="ko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점프 후 다시 점프할 수 있는 기능을 바닥으로 ray를 쏘는 것이 아닌 trigger로 만든 것이라 머리가 닿아도 다시 점프가 가능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가끔씩 화살의 속도가 너무 빠르면 타일맵의 콜라이더가 뚫리는 경향이 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에디터에서 플레이어가 죽으면 비활성화 되서 카메라 추적기능의 오류메시지가 콘솔창에 출력 (게임 플레이는 지장 없음)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